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8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linuxize.com/post/bash-if-else-statement/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cyberciti.biz/faq/bash-for-loop/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ncbi.nlm.nih.gov/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biorxiv.org/content/10.1101/2021.04.26.441389v1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vO_6xfLwGao" TargetMode="External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www.ncbi.nlm.nih.gov/protein" TargetMode="External"/><Relationship Id="rId5" Type="http://schemas.openxmlformats.org/officeDocument/2006/relationships/hyperlink" Target="https://www.ncbi.nlm.nih.gov/" TargetMode="External"/><Relationship Id="rId6" Type="http://schemas.openxmlformats.org/officeDocument/2006/relationships/hyperlink" Target="https://www.ncbi.nlm.nih.gov/protein/CEP95573.1" TargetMode="External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omabrowser.org/oma/home/" TargetMode="Externa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omabrowser.org/oma/home/" TargetMode="Externa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https://omabrowser.org/oma/omagroup/871677/members/" TargetMode="External"/><Relationship Id="rId6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omabrowser.org/oma/home/" TargetMode="Externa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://hmmer.org/" TargetMode="Externa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docs.google.com/spreadsheets/d/1Gp4cqbiYJ34fB7wbcqJBKsGxwgaMyPRrETnVK9PS_4M/edit?usp=sharing" TargetMode="Externa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Group 8: Phage defence mechanise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3640" y="1326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27.4.2021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Back to science: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identify/annotate the mechanism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3640" y="1326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Back to science: </a:t>
            </a: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identify/annotate the mechanism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3640" y="1326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Scan annotations</a:t>
            </a:r>
            <a:endParaRPr b="0" lang="en-A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Hiden markov models (HMM)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Scan annotations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3640" y="1866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we need for this:</a:t>
            </a:r>
            <a:endParaRPr b="0" lang="en-AU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Your gene names</a:t>
            </a:r>
            <a:endParaRPr b="0" lang="en-AU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PROKKA.gff file (good annotation format)</a:t>
            </a:r>
            <a:endParaRPr b="0" lang="en-AU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 appropriate function to query your gene names in the PROKKA.gff</a:t>
            </a:r>
            <a:endParaRPr b="0" lang="en-AU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 appropriate way to output the search results (if, else, ifelse)</a:t>
            </a:r>
            <a:endParaRPr b="0" lang="en-AU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 appropriate way how to scan many genomes (loop-function)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1982880" y="1008000"/>
            <a:ext cx="6044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Query the PROKKA annotations for the genes-of-interest.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Scan annotations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982880" y="1008000"/>
            <a:ext cx="6044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Query the PROKKA annotations for the genes-of-interest.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866880" y="1944000"/>
            <a:ext cx="60444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Your gene names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names are needed to query the annotations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Scan annotations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982880" y="1008000"/>
            <a:ext cx="6044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Query the PROKKA annotations for the genes-of-interest.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6880" y="1368000"/>
            <a:ext cx="60444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2. The PROKKA.gff file (good annotation format)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0" t="5962" r="0" b="0"/>
          <a:stretch/>
        </p:blipFill>
        <p:spPr>
          <a:xfrm>
            <a:off x="432000" y="1944720"/>
            <a:ext cx="5155200" cy="2986560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0" y="1633320"/>
            <a:ext cx="7120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/users/vsomervi/scratch/sage2020/common_files/SAGE_II/Genomes</a:t>
            </a:r>
            <a:endParaRPr b="0" lang="en-AU" sz="1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216360" y="4914720"/>
            <a:ext cx="10078920" cy="721440"/>
          </a:xfrm>
          <a:prstGeom prst="rect">
            <a:avLst/>
          </a:prstGeom>
          <a:ln>
            <a:noFill/>
          </a:ln>
        </p:spPr>
      </p:pic>
      <p:sp>
        <p:nvSpPr>
          <p:cNvPr id="135" name="Line 5"/>
          <p:cNvSpPr/>
          <p:nvPr/>
        </p:nvSpPr>
        <p:spPr>
          <a:xfrm>
            <a:off x="3960000" y="3600000"/>
            <a:ext cx="360000" cy="1314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4680000" y="4320000"/>
            <a:ext cx="511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.gff file (one annotation per line)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Scan annotations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982880" y="1008000"/>
            <a:ext cx="6044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Query the PROKKA annotations for the genes-of-interest.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866880" y="1944000"/>
            <a:ext cx="91404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3. An appropriate function to query your gene names in the PROKKA.gff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	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	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- use grep  (grep –help for advice)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	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	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- use -i for --ignore-case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Scan annotations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982880" y="1008000"/>
            <a:ext cx="6044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Query the PROKKA annotations for the genes-of-interest.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866880" y="1440000"/>
            <a:ext cx="91404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4. An appropriate way to output the search results (if, else, ifelse)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	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	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3456000" y="4896000"/>
            <a:ext cx="81698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else in bash: 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https://linuxize.com/post/bash-if-else-statement/</a:t>
            </a:r>
            <a:r>
              <a:rPr b="0" lang="en-AU" sz="1800" spc="-1" strike="noStrike">
                <a:solidFill>
                  <a:srgbClr val="0000ff"/>
                </a:solidFill>
                <a:latin typeface="Arial"/>
                <a:ea typeface="DejaVu Sans"/>
              </a:rPr>
              <a:t> 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5500800" y="2124000"/>
            <a:ext cx="3930480" cy="27352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982800" y="2184480"/>
            <a:ext cx="2705400" cy="2602800"/>
          </a:xfrm>
          <a:prstGeom prst="rect">
            <a:avLst/>
          </a:prstGeom>
          <a:ln>
            <a:noFill/>
          </a:ln>
        </p:spPr>
      </p:pic>
      <p:sp>
        <p:nvSpPr>
          <p:cNvPr id="146" name="CustomShape 5"/>
          <p:cNvSpPr/>
          <p:nvPr/>
        </p:nvSpPr>
        <p:spPr>
          <a:xfrm>
            <a:off x="3338280" y="5328000"/>
            <a:ext cx="6741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See rShiny for example.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Scan annotations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982880" y="1008000"/>
            <a:ext cx="6044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Query the PROKKA annotations for the genes-of-interest.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866880" y="1944000"/>
            <a:ext cx="91404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5. An appropriate way how to scan many genomes (loop-function)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	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- you have previously used the loop function in bash…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544000" y="5125320"/>
            <a:ext cx="4456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https://www.cyberciti.biz/faq/bash-for-loop/</a:t>
            </a:r>
            <a:r>
              <a:rPr b="0" lang="en-AU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067400" y="2783160"/>
            <a:ext cx="8857080" cy="225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Scan annotations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982880" y="1008000"/>
            <a:ext cx="6044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Query the PROKKA annotations for the genes-of-interest.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469440" y="2412000"/>
            <a:ext cx="914040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Try it out! </a:t>
            </a: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my Rmarkdown and transfer it to your own renamed rMarkdown.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14407" t="0" r="0" b="21695"/>
          <a:stretch/>
        </p:blipFill>
        <p:spPr>
          <a:xfrm>
            <a:off x="3816000" y="3097800"/>
            <a:ext cx="2496240" cy="2419920"/>
          </a:xfrm>
          <a:prstGeom prst="rect">
            <a:avLst/>
          </a:prstGeom>
          <a:ln>
            <a:noFill/>
          </a:ln>
        </p:spPr>
      </p:pic>
      <p:sp>
        <p:nvSpPr>
          <p:cNvPr id="156" name="CustomShape 4"/>
          <p:cNvSpPr/>
          <p:nvPr/>
        </p:nvSpPr>
        <p:spPr>
          <a:xfrm>
            <a:off x="469440" y="2412720"/>
            <a:ext cx="914040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Try it out! </a:t>
            </a: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my Rmarkdown and transfer it to your own renamed rMarkdown.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Find you gene-of-interest on NCBI?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0" y="1152000"/>
            <a:ext cx="100447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1. Search with your gene name (+lactobacillus) on all databases (</a:t>
            </a:r>
            <a:r>
              <a:rPr b="0" lang="en-AU" sz="1800" spc="-1" strike="noStrike">
                <a:latin typeface="Arial"/>
                <a:hlinkClick r:id="rId1"/>
              </a:rPr>
              <a:t>https://www.ncbi.nlm.nih.gov/</a:t>
            </a:r>
            <a:r>
              <a:rPr b="0" lang="en-AU" sz="1800" spc="-1" strike="noStrike">
                <a:latin typeface="Arial"/>
              </a:rPr>
              <a:t> )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1152000" y="1836000"/>
            <a:ext cx="5453640" cy="2916000"/>
          </a:xfrm>
          <a:prstGeom prst="rect">
            <a:avLst/>
          </a:prstGeom>
          <a:ln>
            <a:noFill/>
          </a:ln>
        </p:spPr>
      </p:pic>
      <p:sp>
        <p:nvSpPr>
          <p:cNvPr id="160" name="Line 3"/>
          <p:cNvSpPr/>
          <p:nvPr/>
        </p:nvSpPr>
        <p:spPr>
          <a:xfrm flipH="1">
            <a:off x="5112000" y="2088000"/>
            <a:ext cx="172800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TextShape 4"/>
          <p:cNvSpPr txBox="1"/>
          <p:nvPr/>
        </p:nvSpPr>
        <p:spPr>
          <a:xfrm>
            <a:off x="6840000" y="1872000"/>
            <a:ext cx="2664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In order to get a protein sequence go to protein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3640" y="-20628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Reminder: How cool is life:)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0" t="0" r="38144" b="0"/>
          <a:stretch/>
        </p:blipFill>
        <p:spPr>
          <a:xfrm>
            <a:off x="720000" y="1080000"/>
            <a:ext cx="4380480" cy="410328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297360" y="5256000"/>
            <a:ext cx="6397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https://www.biorxiv.org/content/10.1101/2021.04.26.441389v1</a:t>
            </a:r>
            <a:r>
              <a:rPr b="0" lang="en-AU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5544000" y="969120"/>
            <a:ext cx="4319280" cy="4214160"/>
          </a:xfrm>
          <a:prstGeom prst="rect">
            <a:avLst/>
          </a:prstGeom>
          <a:ln>
            <a:noFill/>
          </a:ln>
        </p:spPr>
      </p:pic>
      <p:sp>
        <p:nvSpPr>
          <p:cNvPr id="82" name="CustomShape 3"/>
          <p:cNvSpPr/>
          <p:nvPr/>
        </p:nvSpPr>
        <p:spPr>
          <a:xfrm>
            <a:off x="251640" y="667800"/>
            <a:ext cx="19436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today!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Find you gene-of-interest on NCBI?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63" name="Line 2"/>
          <p:cNvSpPr/>
          <p:nvPr/>
        </p:nvSpPr>
        <p:spPr>
          <a:xfrm flipH="1">
            <a:off x="5112000" y="2088000"/>
            <a:ext cx="172800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TextShape 3"/>
          <p:cNvSpPr txBox="1"/>
          <p:nvPr/>
        </p:nvSpPr>
        <p:spPr>
          <a:xfrm>
            <a:off x="6840000" y="1872000"/>
            <a:ext cx="2664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800" spc="-1" strike="noStrike">
                <a:latin typeface="Arial"/>
              </a:rPr>
              <a:t>Choose one and download fasta and put reference into google.sheets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977040" y="1356480"/>
            <a:ext cx="5826960" cy="408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Why is looking at the annotation not optimal?</a:t>
            </a:r>
            <a:endParaRPr b="0" lang="en-AU" sz="4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900520" y="3744000"/>
            <a:ext cx="3651120" cy="173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Why is looking at the annotation not optimal?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03640" y="1542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Annotation incomplete</a:t>
            </a:r>
            <a:endParaRPr b="0" lang="en-A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Annotation old (outdated)</a:t>
            </a:r>
            <a:endParaRPr b="0" lang="en-A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Annotation wrong (don’t trust anything if you have not seen it yourself)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Why is looking at the annotation not optimal?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503640" y="1542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Annotation incomplete</a:t>
            </a:r>
            <a:endParaRPr b="0" lang="en-A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Annotation old (outdated)</a:t>
            </a:r>
            <a:endParaRPr b="0" lang="en-A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Annotation wrong (don’t trust anything if you have not seen it yourself)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503640" y="353376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What can we do to be more sure?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Annotate ourselves?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How do we annotate ourselves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503640" y="1542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create Hidden markov models (HMMs) of our genes to account for all naturally observed variation and query our gene calls.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Why Hidden Markov model (hmm)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287640" y="1362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gene rarely has a single representative in the tree of life (</a:t>
            </a:r>
            <a:r>
              <a:rPr b="0" i="1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 novo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A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… 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is rather part of </a:t>
            </a: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 family 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many representative in closely but sometimes also distantly related species (orthologs)</a:t>
            </a:r>
            <a:endParaRPr b="0" lang="en-A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Genes has conserved (e.g. transmembrane domains or motifs or binding sites) and divergent regions (functionally-unimportant)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4"/>
          <p:cNvSpPr/>
          <p:nvPr/>
        </p:nvSpPr>
        <p:spPr>
          <a:xfrm>
            <a:off x="36000" y="0"/>
            <a:ext cx="280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 and in my words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115960" y="3240000"/>
            <a:ext cx="5035320" cy="2534040"/>
          </a:xfrm>
          <a:prstGeom prst="rect">
            <a:avLst/>
          </a:prstGeom>
          <a:ln>
            <a:noFill/>
          </a:ln>
        </p:spPr>
      </p:pic>
      <p:sp>
        <p:nvSpPr>
          <p:cNvPr id="182" name="CustomShape 5"/>
          <p:cNvSpPr/>
          <p:nvPr/>
        </p:nvSpPr>
        <p:spPr>
          <a:xfrm>
            <a:off x="9216000" y="5400000"/>
            <a:ext cx="2807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wikipedia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360000" y="3528000"/>
            <a:ext cx="4049640" cy="194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What is a Hidden Markov model (hmm)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287640" y="1362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First build a model then query your gene calls with the model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4"/>
          <p:cNvSpPr/>
          <p:nvPr/>
        </p:nvSpPr>
        <p:spPr>
          <a:xfrm>
            <a:off x="36000" y="0"/>
            <a:ext cx="280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 and in my words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432000" y="2160000"/>
            <a:ext cx="4679280" cy="23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1. Build model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Identify gene-of-interest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Get gene family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Create multi-sequence-alignment (MSA) of all genes in the gene family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Build the HMM with the MSA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5400000" y="2136240"/>
            <a:ext cx="4679280" cy="23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2. Search the model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search the model with all genes-of-interest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search the model with all genomes 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3074400" y="4554000"/>
            <a:ext cx="57808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Watch Pavel Pevzner (spades guy) explain HMM:</a:t>
            </a:r>
            <a:r>
              <a:rPr b="0" lang="en-AU" sz="2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 </a:t>
            </a:r>
            <a:r>
              <a:rPr b="0" lang="en-AU" sz="2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https://www.youtube.com/watch?v=vO_6xfLwGao</a:t>
            </a:r>
            <a:r>
              <a:rPr b="0" lang="en-AU" sz="2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 </a:t>
            </a:r>
            <a:endParaRPr b="0" lang="en-AU" sz="20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 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87640" y="1362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 &amp; hsdr (restriction modification)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rcRect l="0" t="86952" r="0" b="0"/>
          <a:stretch/>
        </p:blipFill>
        <p:spPr>
          <a:xfrm>
            <a:off x="273960" y="1243440"/>
            <a:ext cx="9568080" cy="1348560"/>
          </a:xfrm>
          <a:prstGeom prst="rect">
            <a:avLst/>
          </a:prstGeom>
          <a:ln>
            <a:noFill/>
          </a:ln>
        </p:spPr>
      </p:pic>
      <p:sp>
        <p:nvSpPr>
          <p:cNvPr id="196" name="CustomShape 5"/>
          <p:cNvSpPr/>
          <p:nvPr/>
        </p:nvSpPr>
        <p:spPr>
          <a:xfrm>
            <a:off x="8784000" y="1296000"/>
            <a:ext cx="2807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Sorek et al. 2020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216000" y="1021680"/>
            <a:ext cx="338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1. identify genes-of-interest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144000" y="2664000"/>
            <a:ext cx="640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1.2 find gene sequence on NCBI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0" y="3009600"/>
            <a:ext cx="10078920" cy="517680"/>
          </a:xfrm>
          <a:prstGeom prst="rect">
            <a:avLst/>
          </a:prstGeom>
          <a:ln>
            <a:noFill/>
          </a:ln>
        </p:spPr>
      </p:pic>
      <p:sp>
        <p:nvSpPr>
          <p:cNvPr id="200" name="CustomShape 8"/>
          <p:cNvSpPr/>
          <p:nvPr/>
        </p:nvSpPr>
        <p:spPr>
          <a:xfrm>
            <a:off x="144000" y="2232000"/>
            <a:ext cx="9863280" cy="360000"/>
          </a:xfrm>
          <a:prstGeom prst="rect">
            <a:avLst/>
          </a:prstGeom>
          <a:noFill/>
          <a:ln w="72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63800" y="3744000"/>
            <a:ext cx="3795480" cy="1827000"/>
          </a:xfrm>
          <a:prstGeom prst="rect">
            <a:avLst/>
          </a:prstGeom>
          <a:ln>
            <a:noFill/>
          </a:ln>
        </p:spPr>
      </p:pic>
      <p:sp>
        <p:nvSpPr>
          <p:cNvPr id="202" name="CustomShape 9"/>
          <p:cNvSpPr/>
          <p:nvPr/>
        </p:nvSpPr>
        <p:spPr>
          <a:xfrm>
            <a:off x="5976000" y="4117320"/>
            <a:ext cx="38206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https://www.ncbi.nlm.nih.gov/protein</a:t>
            </a:r>
            <a:r>
              <a:rPr b="0" lang="en-AU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03" name="CustomShape 10"/>
          <p:cNvSpPr/>
          <p:nvPr/>
        </p:nvSpPr>
        <p:spPr>
          <a:xfrm>
            <a:off x="6090840" y="4464000"/>
            <a:ext cx="3124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https://www.ncbi.nlm.nih.gov/</a:t>
            </a:r>
            <a:r>
              <a:rPr b="0" lang="en-AU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04" name="CustomShape 11"/>
          <p:cNvSpPr/>
          <p:nvPr/>
        </p:nvSpPr>
        <p:spPr>
          <a:xfrm>
            <a:off x="3960000" y="4969440"/>
            <a:ext cx="6479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e.g. DruE: 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https://www.ncbi.nlm.nih.gov/protein/CEP95573.1</a:t>
            </a:r>
            <a:r>
              <a:rPr b="0" lang="en-AU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 (finding orthogroups)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216000" y="1021680"/>
            <a:ext cx="338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2. Get gene family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2016000" y="2664000"/>
            <a:ext cx="5039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Easier Way!</a:t>
            </a: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 (finding orthogroups)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8424000" y="1171800"/>
            <a:ext cx="2807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Natacha et al. 2020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216000" y="1021680"/>
            <a:ext cx="338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2. Get gene family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144000" y="1692000"/>
            <a:ext cx="640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2.1 OMA browser (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https://omabrowser.org/oma/home/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 )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275400" y="2294280"/>
            <a:ext cx="4547880" cy="2745000"/>
          </a:xfrm>
          <a:prstGeom prst="rect">
            <a:avLst/>
          </a:prstGeom>
          <a:ln>
            <a:noFill/>
          </a:ln>
        </p:spPr>
      </p:pic>
      <p:sp>
        <p:nvSpPr>
          <p:cNvPr id="217" name="CustomShape 7"/>
          <p:cNvSpPr/>
          <p:nvPr/>
        </p:nvSpPr>
        <p:spPr>
          <a:xfrm>
            <a:off x="5760000" y="2341800"/>
            <a:ext cx="4607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Identify OMA group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360000" y="5221800"/>
            <a:ext cx="4607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Search with your protein sequence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4680000" y="3384000"/>
            <a:ext cx="359280" cy="287280"/>
          </a:xfrm>
          <a:custGeom>
            <a:avLst/>
            <a:gdLst/>
            <a:ahLst/>
            <a:rect l="l" t="t" r="r" b="b"/>
            <a:pathLst>
              <a:path w="1002" h="802">
                <a:moveTo>
                  <a:pt x="0" y="200"/>
                </a:moveTo>
                <a:lnTo>
                  <a:pt x="750" y="200"/>
                </a:lnTo>
                <a:lnTo>
                  <a:pt x="750" y="0"/>
                </a:lnTo>
                <a:lnTo>
                  <a:pt x="1001" y="400"/>
                </a:lnTo>
                <a:lnTo>
                  <a:pt x="750" y="801"/>
                </a:lnTo>
                <a:lnTo>
                  <a:pt x="75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5167800" y="3346200"/>
            <a:ext cx="4799520" cy="1837080"/>
          </a:xfrm>
          <a:prstGeom prst="rect">
            <a:avLst/>
          </a:prstGeom>
          <a:ln>
            <a:noFill/>
          </a:ln>
        </p:spPr>
      </p:pic>
      <p:sp>
        <p:nvSpPr>
          <p:cNvPr id="221" name="Line 10"/>
          <p:cNvSpPr/>
          <p:nvPr/>
        </p:nvSpPr>
        <p:spPr>
          <a:xfrm>
            <a:off x="6984000" y="2808000"/>
            <a:ext cx="360000" cy="158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3640" y="-20628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Whats up?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51640" y="667800"/>
            <a:ext cx="19436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 (finding orthogroups)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8424000" y="1171800"/>
            <a:ext cx="2807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Natacha et al. 2020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216000" y="1021680"/>
            <a:ext cx="7271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AR PL SungtiL GB"/>
              </a:rPr>
              <a:t>3. Create multi-sequence-alignment (MSA)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144000" y="1692000"/>
            <a:ext cx="640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3.1 OMA browser (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https://omabrowser.org/oma/home/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 )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5112000" y="3024000"/>
            <a:ext cx="359280" cy="287280"/>
          </a:xfrm>
          <a:custGeom>
            <a:avLst/>
            <a:gdLst/>
            <a:ahLst/>
            <a:rect l="l" t="t" r="r" b="b"/>
            <a:pathLst>
              <a:path w="1002" h="802">
                <a:moveTo>
                  <a:pt x="0" y="200"/>
                </a:moveTo>
                <a:lnTo>
                  <a:pt x="750" y="200"/>
                </a:lnTo>
                <a:lnTo>
                  <a:pt x="750" y="0"/>
                </a:lnTo>
                <a:lnTo>
                  <a:pt x="1001" y="400"/>
                </a:lnTo>
                <a:lnTo>
                  <a:pt x="750" y="801"/>
                </a:lnTo>
                <a:lnTo>
                  <a:pt x="75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144000" y="2160000"/>
            <a:ext cx="4799520" cy="183708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5564520" y="1980000"/>
            <a:ext cx="4611240" cy="2087280"/>
          </a:xfrm>
          <a:prstGeom prst="rect">
            <a:avLst/>
          </a:prstGeom>
          <a:ln>
            <a:noFill/>
          </a:ln>
        </p:spPr>
      </p:pic>
      <p:sp>
        <p:nvSpPr>
          <p:cNvPr id="231" name="CustomShape 8"/>
          <p:cNvSpPr/>
          <p:nvPr/>
        </p:nvSpPr>
        <p:spPr>
          <a:xfrm>
            <a:off x="6336000" y="1693800"/>
            <a:ext cx="4607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 to alignment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32" name="Line 9"/>
          <p:cNvSpPr/>
          <p:nvPr/>
        </p:nvSpPr>
        <p:spPr>
          <a:xfrm flipH="1">
            <a:off x="5832000" y="2016000"/>
            <a:ext cx="1296000" cy="165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0"/>
          <p:cNvSpPr/>
          <p:nvPr/>
        </p:nvSpPr>
        <p:spPr>
          <a:xfrm rot="5340000">
            <a:off x="7526880" y="4177440"/>
            <a:ext cx="359280" cy="287280"/>
          </a:xfrm>
          <a:custGeom>
            <a:avLst/>
            <a:gdLst/>
            <a:ahLst/>
            <a:rect l="l" t="t" r="r" b="b"/>
            <a:pathLst>
              <a:path w="1002" h="802">
                <a:moveTo>
                  <a:pt x="0" y="200"/>
                </a:moveTo>
                <a:lnTo>
                  <a:pt x="749" y="200"/>
                </a:lnTo>
                <a:lnTo>
                  <a:pt x="750" y="0"/>
                </a:lnTo>
                <a:lnTo>
                  <a:pt x="1001" y="400"/>
                </a:lnTo>
                <a:lnTo>
                  <a:pt x="750" y="801"/>
                </a:lnTo>
                <a:lnTo>
                  <a:pt x="749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4"/>
          <a:stretch/>
        </p:blipFill>
        <p:spPr>
          <a:xfrm>
            <a:off x="5835960" y="4357800"/>
            <a:ext cx="3523320" cy="1257480"/>
          </a:xfrm>
          <a:prstGeom prst="rect">
            <a:avLst/>
          </a:prstGeom>
          <a:ln>
            <a:noFill/>
          </a:ln>
        </p:spPr>
      </p:pic>
      <p:sp>
        <p:nvSpPr>
          <p:cNvPr id="235" name="CustomShape 11"/>
          <p:cNvSpPr/>
          <p:nvPr/>
        </p:nvSpPr>
        <p:spPr>
          <a:xfrm>
            <a:off x="1944000" y="3996000"/>
            <a:ext cx="4607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Export alignment (=msa)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save in directory with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Specific name (e.g. DruE.msa)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36" name="Line 12"/>
          <p:cNvSpPr/>
          <p:nvPr/>
        </p:nvSpPr>
        <p:spPr>
          <a:xfrm>
            <a:off x="4680000" y="4320000"/>
            <a:ext cx="3456000" cy="28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3"/>
          <p:cNvSpPr/>
          <p:nvPr/>
        </p:nvSpPr>
        <p:spPr>
          <a:xfrm>
            <a:off x="720000" y="5328000"/>
            <a:ext cx="6335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 you see the variable and conserved regions?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38" name="CustomShape 14"/>
          <p:cNvSpPr/>
          <p:nvPr/>
        </p:nvSpPr>
        <p:spPr>
          <a:xfrm>
            <a:off x="2196000" y="1404000"/>
            <a:ext cx="709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e.g. </a:t>
            </a:r>
            <a:r>
              <a:rPr b="0" lang="en-AU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https://omabrowser.org/oma/omagroup/871677/members/</a:t>
            </a:r>
            <a:r>
              <a:rPr b="0" lang="en-AU" sz="14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AU" sz="14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 (finding orthogroups)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8424000" y="1171800"/>
            <a:ext cx="2807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Natacha et al. 2020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216000" y="1021680"/>
            <a:ext cx="338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2. Get gene family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44" name="CustomShape 6"/>
          <p:cNvSpPr/>
          <p:nvPr/>
        </p:nvSpPr>
        <p:spPr>
          <a:xfrm>
            <a:off x="144000" y="1692000"/>
            <a:ext cx="640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2.1 OMA browser (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https://omabrowser.org/oma/home/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 )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275400" y="2294280"/>
            <a:ext cx="4547880" cy="2745000"/>
          </a:xfrm>
          <a:prstGeom prst="rect">
            <a:avLst/>
          </a:prstGeom>
          <a:ln>
            <a:noFill/>
          </a:ln>
        </p:spPr>
      </p:pic>
      <p:sp>
        <p:nvSpPr>
          <p:cNvPr id="246" name="CustomShape 7"/>
          <p:cNvSpPr/>
          <p:nvPr/>
        </p:nvSpPr>
        <p:spPr>
          <a:xfrm>
            <a:off x="5472000" y="2232000"/>
            <a:ext cx="4607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Unfortunately many hypothetical genes (e.g. novel defense mechanism) do not have a annotated OMA group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47" name="CustomShape 8"/>
          <p:cNvSpPr/>
          <p:nvPr/>
        </p:nvSpPr>
        <p:spPr>
          <a:xfrm>
            <a:off x="360000" y="5221800"/>
            <a:ext cx="4607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Search with your protein sequence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3"/>
          <a:stretch/>
        </p:blipFill>
        <p:spPr>
          <a:xfrm>
            <a:off x="4933440" y="3312000"/>
            <a:ext cx="4857840" cy="1871280"/>
          </a:xfrm>
          <a:prstGeom prst="rect">
            <a:avLst/>
          </a:prstGeom>
          <a:ln>
            <a:noFill/>
          </a:ln>
        </p:spPr>
      </p:pic>
      <p:sp>
        <p:nvSpPr>
          <p:cNvPr id="249" name="CustomShape 9"/>
          <p:cNvSpPr/>
          <p:nvPr/>
        </p:nvSpPr>
        <p:spPr>
          <a:xfrm>
            <a:off x="4680000" y="3384000"/>
            <a:ext cx="359280" cy="287280"/>
          </a:xfrm>
          <a:custGeom>
            <a:avLst/>
            <a:gdLst/>
            <a:ahLst/>
            <a:rect l="l" t="t" r="r" b="b"/>
            <a:pathLst>
              <a:path w="1002" h="802">
                <a:moveTo>
                  <a:pt x="0" y="200"/>
                </a:moveTo>
                <a:lnTo>
                  <a:pt x="750" y="200"/>
                </a:lnTo>
                <a:lnTo>
                  <a:pt x="750" y="0"/>
                </a:lnTo>
                <a:lnTo>
                  <a:pt x="1001" y="400"/>
                </a:lnTo>
                <a:lnTo>
                  <a:pt x="750" y="801"/>
                </a:lnTo>
                <a:lnTo>
                  <a:pt x="75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 (</a:t>
            </a:r>
            <a:r>
              <a:rPr b="1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make orthogroups</a:t>
            </a: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2016000" y="1097280"/>
            <a:ext cx="5759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Alternative route via blast! </a:t>
            </a:r>
            <a:endParaRPr b="0" lang="en-AU" sz="28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2016000" y="2664000"/>
            <a:ext cx="5039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Harder Way!</a:t>
            </a: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 (make orthogroups)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288000" y="1008000"/>
            <a:ext cx="6695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Create own gene family with blast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732680" y="1512000"/>
            <a:ext cx="7050600" cy="3882960"/>
          </a:xfrm>
          <a:prstGeom prst="rect">
            <a:avLst/>
          </a:prstGeom>
          <a:ln>
            <a:noFill/>
          </a:ln>
        </p:spPr>
      </p:pic>
      <p:sp>
        <p:nvSpPr>
          <p:cNvPr id="260" name="CustomShape 5"/>
          <p:cNvSpPr/>
          <p:nvPr/>
        </p:nvSpPr>
        <p:spPr>
          <a:xfrm>
            <a:off x="211320" y="1702440"/>
            <a:ext cx="1443960" cy="88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Protein sequence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752000" y="982440"/>
            <a:ext cx="1443960" cy="88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BlastP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144000" y="3456000"/>
            <a:ext cx="1443960" cy="88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Non-redudant protein DB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63" name="Line 8"/>
          <p:cNvSpPr/>
          <p:nvPr/>
        </p:nvSpPr>
        <p:spPr>
          <a:xfrm flipH="1">
            <a:off x="2520000" y="1224000"/>
            <a:ext cx="2664000" cy="4582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9"/>
          <p:cNvSpPr/>
          <p:nvPr/>
        </p:nvSpPr>
        <p:spPr>
          <a:xfrm>
            <a:off x="1080000" y="1872000"/>
            <a:ext cx="79200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10"/>
          <p:cNvSpPr/>
          <p:nvPr/>
        </p:nvSpPr>
        <p:spPr>
          <a:xfrm flipV="1">
            <a:off x="1512000" y="3384000"/>
            <a:ext cx="115200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 (make orthogroups)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432000" y="1080000"/>
            <a:ext cx="6695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Look at results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1579680" y="1889280"/>
            <a:ext cx="6339600" cy="3582000"/>
          </a:xfrm>
          <a:prstGeom prst="rect">
            <a:avLst/>
          </a:prstGeom>
          <a:ln>
            <a:noFill/>
          </a:ln>
        </p:spPr>
      </p:pic>
      <p:sp>
        <p:nvSpPr>
          <p:cNvPr id="271" name="Line 5"/>
          <p:cNvSpPr/>
          <p:nvPr/>
        </p:nvSpPr>
        <p:spPr>
          <a:xfrm flipH="1">
            <a:off x="3744000" y="1872000"/>
            <a:ext cx="1800000" cy="158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6"/>
          <p:cNvSpPr/>
          <p:nvPr/>
        </p:nvSpPr>
        <p:spPr>
          <a:xfrm flipH="1">
            <a:off x="4320000" y="2232000"/>
            <a:ext cx="1512000" cy="115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7"/>
          <p:cNvSpPr/>
          <p:nvPr/>
        </p:nvSpPr>
        <p:spPr>
          <a:xfrm>
            <a:off x="1728000" y="4680000"/>
            <a:ext cx="6119280" cy="79128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8"/>
          <p:cNvSpPr/>
          <p:nvPr/>
        </p:nvSpPr>
        <p:spPr>
          <a:xfrm flipH="1">
            <a:off x="7920000" y="4248000"/>
            <a:ext cx="1152000" cy="64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9"/>
          <p:cNvSpPr/>
          <p:nvPr/>
        </p:nvSpPr>
        <p:spPr>
          <a:xfrm flipH="1">
            <a:off x="5904000" y="1944000"/>
            <a:ext cx="2448000" cy="208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0"/>
          <p:cNvSpPr/>
          <p:nvPr/>
        </p:nvSpPr>
        <p:spPr>
          <a:xfrm flipH="1">
            <a:off x="4320360" y="2232000"/>
            <a:ext cx="1512000" cy="115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1"/>
          <p:cNvSpPr/>
          <p:nvPr/>
        </p:nvSpPr>
        <p:spPr>
          <a:xfrm flipH="1">
            <a:off x="3888000" y="3240000"/>
            <a:ext cx="1152000" cy="64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 (make orthogroups)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432000" y="1080000"/>
            <a:ext cx="6695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AR PL SungtiL GB"/>
              </a:rPr>
              <a:t>Look at results </a:t>
            </a:r>
            <a:r>
              <a:rPr b="1" lang="en-AU" sz="1800" spc="-1" strike="noStrike" u="sng">
                <a:solidFill>
                  <a:srgbClr val="000000"/>
                </a:solidFill>
                <a:uFillTx/>
                <a:latin typeface="Arial"/>
                <a:ea typeface="AR PL SungtiL GB"/>
              </a:rPr>
              <a:t>and download MSA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AR PL SungtiL GB"/>
              </a:rPr>
              <a:t>(And save in directory with Specific name (e.g. DruE.msa)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504000" y="1800000"/>
            <a:ext cx="8144280" cy="3283560"/>
          </a:xfrm>
          <a:prstGeom prst="rect">
            <a:avLst/>
          </a:prstGeom>
          <a:ln>
            <a:noFill/>
          </a:ln>
        </p:spPr>
      </p:pic>
      <p:sp>
        <p:nvSpPr>
          <p:cNvPr id="283" name="Line 5"/>
          <p:cNvSpPr/>
          <p:nvPr/>
        </p:nvSpPr>
        <p:spPr>
          <a:xfrm flipH="1">
            <a:off x="7560000" y="1440000"/>
            <a:ext cx="10080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432000" y="1080000"/>
            <a:ext cx="6695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AR PL SungtiL GB"/>
              </a:rPr>
              <a:t>Now we have MSA or aln files for every gene-of-interest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-144000" y="5040000"/>
            <a:ext cx="1036728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Step: Build the HMM with the MSA. Therefore move the folder to your SAGE direcotry</a:t>
            </a:r>
            <a:endParaRPr b="0" lang="en-A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(remember scp -r → look in Rmarkdown )</a:t>
            </a:r>
            <a:endParaRPr b="0" lang="en-AU" sz="14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739440" y="1872000"/>
            <a:ext cx="6819840" cy="2744280"/>
          </a:xfrm>
          <a:prstGeom prst="rect">
            <a:avLst/>
          </a:prstGeom>
          <a:ln>
            <a:noFill/>
          </a:ln>
        </p:spPr>
      </p:pic>
      <p:sp>
        <p:nvSpPr>
          <p:cNvPr id="290" name="CustomShape 6"/>
          <p:cNvSpPr/>
          <p:nvPr/>
        </p:nvSpPr>
        <p:spPr>
          <a:xfrm>
            <a:off x="2736000" y="3830040"/>
            <a:ext cx="611928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Something like this!</a:t>
            </a:r>
            <a:endParaRPr b="0" lang="en-AU" sz="14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it out</a:t>
            </a:r>
            <a:endParaRPr b="0" lang="en-AU" sz="40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503640" y="4530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"/>
          <p:cNvSpPr/>
          <p:nvPr/>
        </p:nvSpPr>
        <p:spPr>
          <a:xfrm>
            <a:off x="36000" y="0"/>
            <a:ext cx="85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case=DRUANTIA defense mechanism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432000" y="1224000"/>
            <a:ext cx="6695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0000"/>
                </a:solidFill>
                <a:uFillTx/>
                <a:latin typeface="Arial"/>
                <a:ea typeface="AR PL SungtiL GB"/>
              </a:rPr>
              <a:t>Using hmmbuild from hmmer (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AR PL SungtiL GB"/>
                <a:hlinkClick r:id="rId1"/>
              </a:rPr>
              <a:t>http://hmmer.org/</a:t>
            </a:r>
            <a:r>
              <a:rPr b="0" lang="en-AU" sz="1800" spc="-1" strike="noStrike" u="sng">
                <a:solidFill>
                  <a:srgbClr val="0000ff"/>
                </a:solidFill>
                <a:uFillTx/>
                <a:latin typeface="Arial"/>
                <a:ea typeface="AR PL SungtiL GB"/>
              </a:rPr>
              <a:t> 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-432000" y="2030040"/>
            <a:ext cx="1036728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2200" spc="-1" strike="noStrike">
                <a:solidFill>
                  <a:srgbClr val="000000"/>
                </a:solidFill>
                <a:latin typeface="Arial"/>
                <a:ea typeface="DejaVu Sans"/>
              </a:rPr>
              <a:t>Go to Rmarkdown script!</a:t>
            </a:r>
            <a:endParaRPr b="0" lang="en-AU" sz="22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rcRect l="14407" t="0" r="0" b="21695"/>
          <a:stretch/>
        </p:blipFill>
        <p:spPr>
          <a:xfrm>
            <a:off x="3816720" y="3098520"/>
            <a:ext cx="2496240" cy="241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3640" y="81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Reminder: What do we want to do?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251640" y="1182240"/>
            <a:ext cx="101516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want to annotate the known defense mechanisms in the Lactos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810360" y="2203920"/>
            <a:ext cx="7684920" cy="318636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252000" y="2655000"/>
            <a:ext cx="1727280" cy="30052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4"/>
          <p:cNvSpPr/>
          <p:nvPr/>
        </p:nvSpPr>
        <p:spPr>
          <a:xfrm>
            <a:off x="8748000" y="5400000"/>
            <a:ext cx="1439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Sorek et al. 2020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 rot="18900000">
            <a:off x="597600" y="4009320"/>
            <a:ext cx="14392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Lactobacillus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strains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1944000" y="2304000"/>
            <a:ext cx="1583280" cy="308628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7"/>
          <p:cNvSpPr/>
          <p:nvPr/>
        </p:nvSpPr>
        <p:spPr>
          <a:xfrm>
            <a:off x="4140000" y="2304000"/>
            <a:ext cx="719280" cy="308628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8"/>
          <p:cNvSpPr/>
          <p:nvPr/>
        </p:nvSpPr>
        <p:spPr>
          <a:xfrm>
            <a:off x="6984000" y="2304000"/>
            <a:ext cx="719280" cy="308628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9"/>
          <p:cNvSpPr/>
          <p:nvPr/>
        </p:nvSpPr>
        <p:spPr>
          <a:xfrm>
            <a:off x="7992000" y="2304000"/>
            <a:ext cx="611280" cy="308628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0"/>
          <p:cNvSpPr/>
          <p:nvPr/>
        </p:nvSpPr>
        <p:spPr>
          <a:xfrm rot="18900000">
            <a:off x="7872840" y="2630520"/>
            <a:ext cx="1439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Retrons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96" name="CustomShape 11"/>
          <p:cNvSpPr/>
          <p:nvPr/>
        </p:nvSpPr>
        <p:spPr>
          <a:xfrm>
            <a:off x="2052000" y="2016000"/>
            <a:ext cx="143928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Alessandro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97" name="CustomShape 12"/>
          <p:cNvSpPr/>
          <p:nvPr/>
        </p:nvSpPr>
        <p:spPr>
          <a:xfrm>
            <a:off x="4068000" y="2013840"/>
            <a:ext cx="143928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All together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98" name="CustomShape 13"/>
          <p:cNvSpPr/>
          <p:nvPr/>
        </p:nvSpPr>
        <p:spPr>
          <a:xfrm>
            <a:off x="6804000" y="2013840"/>
            <a:ext cx="143928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Fabrice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99" name="CustomShape 14"/>
          <p:cNvSpPr/>
          <p:nvPr/>
        </p:nvSpPr>
        <p:spPr>
          <a:xfrm>
            <a:off x="7956000" y="2016000"/>
            <a:ext cx="143928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Lucas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100" name="CustomShape 15"/>
          <p:cNvSpPr/>
          <p:nvPr/>
        </p:nvSpPr>
        <p:spPr>
          <a:xfrm>
            <a:off x="5544000" y="2013840"/>
            <a:ext cx="143928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Vincent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101" name="CustomShape 16"/>
          <p:cNvSpPr/>
          <p:nvPr/>
        </p:nvSpPr>
        <p:spPr>
          <a:xfrm>
            <a:off x="4932000" y="2304000"/>
            <a:ext cx="1907280" cy="308628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have we done sofar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03640" y="1326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have a broad understanding of the diversity of phage defense mechanisms (paper +5 min presentation) </a:t>
            </a:r>
            <a:endParaRPr b="0" lang="en-AU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A good understanding of what genes are involved in the “your” defense mechanism.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b="0" lang="en-AU" sz="24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503640" y="307008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up next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503640" y="417060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identify/annotate the mechanism (or genes)?</a:t>
            </a:r>
            <a:endParaRPr b="0" lang="en-AU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annotate and illustrate all genomes?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We currently have ...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3640" y="1326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A gene-of-interest list</a:t>
            </a:r>
            <a:endParaRPr b="0" lang="en-AU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NCBI accession number of the genes-of-interest</a:t>
            </a:r>
            <a:endParaRPr b="0" lang="en-AU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Let’s keep track of our advances...</a:t>
            </a: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Let’s keep track of our advances...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503640" y="1326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Rmarkdown (keeping track of your code)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648000" y="5267880"/>
            <a:ext cx="84952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https://docs.google.com/spreadsheets/d/1Gp4cqbiYJ34fB7wbcqJBKsGxwgaMyPRrETnVK9PS_4M/edit?usp=sharing</a:t>
            </a:r>
            <a:r>
              <a:rPr b="0" lang="en-AU" sz="1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433440" y="348048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Google.docs (keeping track of your results)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512000" y="3924000"/>
            <a:ext cx="5903280" cy="12592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1872000" y="2154960"/>
            <a:ext cx="2519280" cy="94032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114" name="CustomShape 5"/>
          <p:cNvSpPr/>
          <p:nvPr/>
        </p:nvSpPr>
        <p:spPr>
          <a:xfrm>
            <a:off x="4464000" y="2376000"/>
            <a:ext cx="2015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Presentation on 13.4.2021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Reminder: Resources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1800000" y="1199520"/>
            <a:ext cx="6479280" cy="405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3640" y="98172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3640" y="1326240"/>
            <a:ext cx="90698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2021-04-23T08:45:57Z</dcterms:created>
  <dc:creator/>
  <dc:description/>
  <dc:language>en-AU</dc:language>
  <cp:lastModifiedBy/>
  <dcterms:modified xsi:type="dcterms:W3CDTF">2021-04-27T17:49:59Z</dcterms:modified>
  <cp:revision>11</cp:revision>
  <dc:subject/>
  <dc:title/>
</cp:coreProperties>
</file>